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96" r:id="rId3"/>
    <p:sldId id="313" r:id="rId4"/>
    <p:sldId id="268" r:id="rId5"/>
    <p:sldId id="276" r:id="rId6"/>
    <p:sldId id="274" r:id="rId7"/>
    <p:sldId id="275" r:id="rId8"/>
    <p:sldId id="355" r:id="rId9"/>
    <p:sldId id="356" r:id="rId10"/>
    <p:sldId id="399" r:id="rId11"/>
    <p:sldId id="400" r:id="rId12"/>
    <p:sldId id="402" r:id="rId13"/>
    <p:sldId id="405" r:id="rId14"/>
    <p:sldId id="397" r:id="rId15"/>
    <p:sldId id="398" r:id="rId16"/>
    <p:sldId id="406" r:id="rId17"/>
    <p:sldId id="391" r:id="rId18"/>
    <p:sldId id="392" r:id="rId19"/>
    <p:sldId id="393" r:id="rId20"/>
    <p:sldId id="394" r:id="rId21"/>
    <p:sldId id="395" r:id="rId22"/>
    <p:sldId id="404" r:id="rId23"/>
    <p:sldId id="403" r:id="rId24"/>
    <p:sldId id="325" r:id="rId25"/>
    <p:sldId id="3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DC3912"/>
    <a:srgbClr val="718BBB"/>
    <a:srgbClr val="708ABA"/>
    <a:srgbClr val="263E6A"/>
    <a:srgbClr val="29416D"/>
    <a:srgbClr val="243C68"/>
    <a:srgbClr val="2C64A1"/>
    <a:srgbClr val="2B6AA5"/>
    <a:srgbClr val="219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AE533A-23A1-4706-931A-259FE2933A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D783D-E61B-48B6-81BB-EF5C0BD15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8038-2B12-4E4E-B0DD-FE7D51C3679A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6F874-60AE-49EB-B3CC-B4DA688F07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666F5-1503-4C6D-AD72-8864F4C90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295C-0740-41F6-ACE2-E1D1C620D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95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D3D3-7F3D-403C-883A-3799B76516A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B7357-9403-4E32-999C-D7ACBE5E60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13E0-F0A0-4CBD-921C-FB8D9939D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20164-5400-4BFA-B728-B0CADDB9D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874E5-D628-4BFC-8C5C-83E12DE6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9285-A4DA-4453-8739-FA5A23F7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4A07-F79C-454C-A756-DDECC2AE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529-EFDA-48E2-966B-9442BD8C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7009C-4766-42B0-84D1-C68E8567E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B98B-7411-490C-AB2D-631B859D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1B448-FA21-426F-9ABC-6C9D41A0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93B8-76F3-4B0E-824E-FCB172F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7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F773-0D90-4C6C-9BD4-09A303A0D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F52C3-64C5-434D-A7EC-DD34F729E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B822-8872-42F0-B304-708CB419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875A-2F0A-4458-9EC9-43697F7D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4C9B0-2707-4B07-863E-B7FA073F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8C8E-11A0-4974-8C36-537C4797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5C2-F79A-42D8-BA6F-BFB743B7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6B37-5EBB-43DF-8846-EDB15B14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85F-1D15-4BA2-A49D-157FEA21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3903E-C624-451E-83C5-0587E95E7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0EA0-3C1A-40D5-AD0C-226AA1EB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0BFB4-C565-4750-B221-64FAB8F9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3D2D-E3E9-4D06-B91C-6497E876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9FD1A-2525-4F07-A9A7-E06CD8EE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1040-4EFF-4B16-A7DB-E4CD0963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78A-E766-4B70-862D-0A28D3F8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4E73-ED21-402E-8D4E-9A025E116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F0FD0-0446-480A-A559-5313E471C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0A8C-FF4A-49D3-B214-A9C2A30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88ED-716E-4CDE-909A-27DF8E3C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4DAF1-555A-4718-ADFE-2E9D26D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5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7EB-9CE2-4CCD-B139-574CA5AA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0726-CCE0-4AC3-BD96-41A94BB8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3C61D-DE97-4978-8A13-9CCAF012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2329D-C118-4602-85B3-031068596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4EAFD-EB9C-4567-B1CA-BF204D412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427E-8AC7-4FC8-9C24-05811C3B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C804F-2369-447E-9E59-E2A234B8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B9FB5-DD37-4BA1-A2BF-3F184A9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3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824-8BC9-49CA-A9CD-77EDB69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8D170-034D-4BC8-ADE5-DE858D67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77AA4-28B9-4892-A71C-02D6B0AF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897B4-5A7B-4CEA-A980-28FA9DEE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5FBF4-5600-4A3E-8D51-79DF1BBD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20907-1B1B-4DB7-B853-9A0D7377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3D0F-89E9-4706-B60F-3C1A2D67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33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20F9-A444-475F-8099-C738144F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9802-8CB9-4792-890D-F890054E3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0A8FF-A762-4BF4-A488-C1B7840B6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FA084-1082-4D64-988A-75C1087D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AAD6A-91E7-4E49-BD32-0603AC7EB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85C8-C617-4956-B0B8-C11340C9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12F0-F977-45D3-A9A7-5F1C919D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FA48E-4D5E-4CE3-B3B7-5FA76D536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EC9E7-A090-4D1F-95BA-6D11FC92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BF12-DF34-4F2B-B1E1-8ACC1AA7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E16DA-CFD6-4ACC-80A4-3494224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349F4-6F42-4EA1-87A5-93FA6459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1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B5648-348C-4267-AD07-71665637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7AB8A-56E6-4647-BC51-E15B6605C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2D062-5171-476D-B1A0-A149E226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46949-CD05-49FD-95F1-3684669361BD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B74E4-CB2F-410B-9978-0BF6F15F1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6272-FCAD-4A42-9C1C-626E6301A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7041-93C4-43BC-9AE4-9BC6FDFAAE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B256FE-F8F9-4ABC-8FA2-71B3D0A7607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4"/>
            <a:ext cx="12191441" cy="6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4DBD-B457-41B8-9570-B8268682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1061"/>
            <a:ext cx="9144000" cy="1656522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DIGITAL BOARD  MARKER(Storage Efficient System for Class Lectures)</a:t>
            </a:r>
            <a:br>
              <a:rPr lang="en-US" sz="3100" b="1" dirty="0"/>
            </a:br>
            <a:r>
              <a:rPr lang="en-US" sz="4000" dirty="0"/>
              <a:t>(Final Year Project)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FB21-DE49-42F3-98F1-B382E2FA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957"/>
            <a:ext cx="9144000" cy="2913845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Advisor: 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         Mr. Samyan Qayyum Wahla</a:t>
            </a:r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Group Members: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Muhammad Haris Khan           [2016-CS-105]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Hamza Farooq   		   	[2016-CS-122]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Ayesha Atif  		  	[2016-CS-152]</a:t>
            </a:r>
            <a:endParaRPr lang="en-US" dirty="0"/>
          </a:p>
          <a:p>
            <a:pPr algn="l">
              <a:spcBef>
                <a:spcPts val="444"/>
              </a:spcBef>
              <a:buClr>
                <a:schemeClr val="dk2"/>
              </a:buClr>
              <a:buSzPts val="2220"/>
            </a:pPr>
            <a:r>
              <a:rPr lang="en-US" dirty="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                Komal Shehzadi     		[2016-CS-178]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APP Use Cases:</a:t>
            </a:r>
          </a:p>
        </p:txBody>
      </p:sp>
      <p:pic>
        <p:nvPicPr>
          <p:cNvPr id="5" name="Picture 4" descr="DBMUseCaseWebAppPart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52312" y="1463041"/>
            <a:ext cx="3820929" cy="4088673"/>
          </a:xfrm>
          <a:prstGeom prst="rect">
            <a:avLst/>
          </a:prstGeom>
        </p:spPr>
      </p:pic>
      <p:pic>
        <p:nvPicPr>
          <p:cNvPr id="4" name="Content Placeholder 3" descr="DBMUseCaseWebAppPart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25014" y="1472928"/>
            <a:ext cx="2313851" cy="4000409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Controller App Use Case</a:t>
            </a:r>
          </a:p>
        </p:txBody>
      </p:sp>
      <p:pic>
        <p:nvPicPr>
          <p:cNvPr id="4" name="Content Placeholder 3" descr="ControllerApplic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04679" y="1923504"/>
            <a:ext cx="5360498" cy="373210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Milestones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58545" y="1711234"/>
          <a:ext cx="8052107" cy="41147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267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1104">
                  <a:extLst>
                    <a:ext uri="{9D8B030D-6E8A-4147-A177-3AD203B41FA5}">
                      <a16:colId xmlns:a16="http://schemas.microsoft.com/office/drawing/2014/main" val="1410391652"/>
                    </a:ext>
                  </a:extLst>
                </a:gridCol>
                <a:gridCol w="2709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2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Modules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endParaRPr lang="en-GB" sz="20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Calibri"/>
                          <a:cs typeface="Arial"/>
                        </a:rPr>
                        <a:t>Completion</a:t>
                      </a: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Marker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Controller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Online Player Application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Voice Transceiver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1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WebGL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Player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1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0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 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Months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1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51D35-B2B9-4A6E-ACA7-1AA629B1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77" y="0"/>
            <a:ext cx="8817428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8175C-E719-4C6E-A88A-5821FDC8C0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91" y="0"/>
            <a:ext cx="881742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61C414-8374-4AB0-B716-CB32FBB96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4" y="0"/>
            <a:ext cx="8817428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C42A2-A99C-4DA4-8DA4-B1EF29E9A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8F529-AD96-4458-9005-3243A30C3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0D4231-EF3E-484A-A128-004852211C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543E6-3C28-4DCF-974A-FBA1D93D59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43C08A-EE16-4213-A418-DA6C428995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00DDB9-6EA2-4DC2-A054-1BC7652112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29236C-9130-4752-8E25-20C2D95C69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2381"/>
            <a:ext cx="881742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FCC885-0CCE-4F67-9607-D26256625F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CB5AC-3C5D-44AD-821A-016620ACFD5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80AC46-56CB-4C08-B20A-5E83DD2124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86" y="0"/>
            <a:ext cx="8817428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1CC9B9-5274-494A-B8F7-966C87B7C6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37B35D-E6A0-428D-B087-3BD78180A9D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B38AE2-9878-4B97-8691-640BB2167DC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05E286-1375-463F-922E-1CF9CF5D4BC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4C56F-FAA8-4F25-93EA-0E93B08533C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6" y="0"/>
            <a:ext cx="8817428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148322-F5E1-4730-B8D4-0E899FEC09E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D1770B-D91B-4DB1-82EB-976BDACC8D6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C24EDB-23A6-473C-8B59-E88D7FEC642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63" y="0"/>
            <a:ext cx="8817428" cy="685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0C4639-4D58-4820-B8DC-DE974B8476D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3" y="0"/>
            <a:ext cx="8817428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4F8831-D9A2-4351-BE7C-A0D9905CEBE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61" y="0"/>
            <a:ext cx="8817428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A27FA7-2B4D-4D24-9C83-20890979B2D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44" y="0"/>
            <a:ext cx="8817428" cy="6858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997B975-6469-4B97-9BAB-2C32F30C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181753"/>
            <a:ext cx="5314123" cy="1325563"/>
          </a:xfrm>
        </p:spPr>
        <p:txBody>
          <a:bodyPr/>
          <a:lstStyle/>
          <a:p>
            <a:pPr algn="ctr"/>
            <a:r>
              <a:rPr lang="en-US" b="1" dirty="0"/>
              <a:t>Architecture Diagram</a:t>
            </a:r>
          </a:p>
        </p:txBody>
      </p:sp>
    </p:spTree>
    <p:extLst>
      <p:ext uri="{BB962C8B-B14F-4D97-AF65-F5344CB8AC3E}">
        <p14:creationId xmlns:p14="http://schemas.microsoft.com/office/powerpoint/2010/main" val="73264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8415-4668-4101-8753-96580E8D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Design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6303A0-293C-43FF-BE62-20A922E59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9" y="2135359"/>
            <a:ext cx="5775935" cy="35472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FB8BF-8089-4904-856E-9D9E832E05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5360"/>
            <a:ext cx="5895831" cy="3547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9C5765-7EB5-458F-AC05-C6A08EBE5FD7}"/>
              </a:ext>
            </a:extLst>
          </p:cNvPr>
          <p:cNvSpPr txBox="1"/>
          <p:nvPr/>
        </p:nvSpPr>
        <p:spPr>
          <a:xfrm>
            <a:off x="530087" y="1766027"/>
            <a:ext cx="428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Proposed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418C7-F25D-4FFA-8860-55B72A69E9B9}"/>
              </a:ext>
            </a:extLst>
          </p:cNvPr>
          <p:cNvSpPr txBox="1"/>
          <p:nvPr/>
        </p:nvSpPr>
        <p:spPr>
          <a:xfrm>
            <a:off x="6791739" y="1758076"/>
            <a:ext cx="428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Implemented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C0072-F777-4764-B731-6FCC0D577407}"/>
              </a:ext>
            </a:extLst>
          </p:cNvPr>
          <p:cNvSpPr txBox="1"/>
          <p:nvPr/>
        </p:nvSpPr>
        <p:spPr>
          <a:xfrm>
            <a:off x="3835878" y="1363678"/>
            <a:ext cx="428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Player Application</a:t>
            </a:r>
          </a:p>
        </p:txBody>
      </p:sp>
    </p:spTree>
    <p:extLst>
      <p:ext uri="{BB962C8B-B14F-4D97-AF65-F5344CB8AC3E}">
        <p14:creationId xmlns:p14="http://schemas.microsoft.com/office/powerpoint/2010/main" val="38233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8415-4668-4101-8753-96580E8D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Design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C0072-F777-4764-B731-6FCC0D577407}"/>
              </a:ext>
            </a:extLst>
          </p:cNvPr>
          <p:cNvSpPr txBox="1"/>
          <p:nvPr/>
        </p:nvSpPr>
        <p:spPr>
          <a:xfrm>
            <a:off x="3835878" y="1363678"/>
            <a:ext cx="428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Controller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0AF19-DA36-4FEA-966F-497927CAB6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77" y="1825343"/>
            <a:ext cx="5598454" cy="40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8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8415-4668-4101-8753-96580E8D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Design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C0072-F777-4764-B731-6FCC0D577407}"/>
              </a:ext>
            </a:extLst>
          </p:cNvPr>
          <p:cNvSpPr txBox="1"/>
          <p:nvPr/>
        </p:nvSpPr>
        <p:spPr>
          <a:xfrm>
            <a:off x="3835878" y="1363678"/>
            <a:ext cx="428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Hardware(Marker)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E7834-C067-49C2-8278-4EFE9C6E6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20" y="1594510"/>
            <a:ext cx="3134590" cy="4179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539E3-DB49-4556-9726-85CEC9C7B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43202" y="1424772"/>
            <a:ext cx="3712993" cy="47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04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E35E-FB9A-4462-A694-50CFBDFC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Improvements based on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766BD-EA7C-41F3-A36C-196367A61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are clear.</a:t>
            </a:r>
          </a:p>
          <a:p>
            <a:r>
              <a:rPr lang="en-US" dirty="0"/>
              <a:t>Feasibility study with respect to institutions.</a:t>
            </a:r>
          </a:p>
          <a:p>
            <a:r>
              <a:rPr lang="en-US" dirty="0"/>
              <a:t>Design and Implementation is clear.</a:t>
            </a:r>
          </a:p>
          <a:p>
            <a:r>
              <a:rPr lang="en-US" dirty="0"/>
              <a:t>Comparison with respect to storage.</a:t>
            </a:r>
          </a:p>
        </p:txBody>
      </p:sp>
    </p:spTree>
    <p:extLst>
      <p:ext uri="{BB962C8B-B14F-4D97-AF65-F5344CB8AC3E}">
        <p14:creationId xmlns:p14="http://schemas.microsoft.com/office/powerpoint/2010/main" val="413839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4675-48EA-4122-9B17-DE769322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805" y="365127"/>
            <a:ext cx="3284103" cy="1325563"/>
          </a:xfrm>
        </p:spPr>
        <p:txBody>
          <a:bodyPr/>
          <a:lstStyle/>
          <a:p>
            <a:r>
              <a:rPr lang="en-US" b="1" dirty="0"/>
              <a:t>Technologies</a:t>
            </a:r>
          </a:p>
        </p:txBody>
      </p:sp>
      <p:pic>
        <p:nvPicPr>
          <p:cNvPr id="1028" name="Picture 4" descr="Image result for .net core 2.2 logo&quot;">
            <a:extLst>
              <a:ext uri="{FF2B5EF4-FFF2-40B4-BE49-F238E27FC236}">
                <a16:creationId xmlns:a16="http://schemas.microsoft.com/office/drawing/2014/main" id="{FD5643F3-0FF6-4A03-B82E-971EE846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44" y="736599"/>
            <a:ext cx="2692401" cy="26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ngular 8 logo&quot;">
            <a:extLst>
              <a:ext uri="{FF2B5EF4-FFF2-40B4-BE49-F238E27FC236}">
                <a16:creationId xmlns:a16="http://schemas.microsoft.com/office/drawing/2014/main" id="{D0F5045C-9DE6-40DC-8420-F76EB9A9B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69" y="440747"/>
            <a:ext cx="3284103" cy="328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indows form application logo&quot;">
            <a:extLst>
              <a:ext uri="{FF2B5EF4-FFF2-40B4-BE49-F238E27FC236}">
                <a16:creationId xmlns:a16="http://schemas.microsoft.com/office/drawing/2014/main" id="{C3F93663-2D87-4DA9-A4AC-954164CC2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83" y="3603334"/>
            <a:ext cx="5429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7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18FE-9DB2-48FB-8D21-D7B28BFB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6" y="365127"/>
            <a:ext cx="7906327" cy="1325563"/>
          </a:xfrm>
        </p:spPr>
        <p:txBody>
          <a:bodyPr/>
          <a:lstStyle/>
          <a:p>
            <a:r>
              <a:rPr lang="en-US" b="1" dirty="0"/>
              <a:t>Research Methodology(Hardware)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FD61F-C188-4216-B31F-EAA1DFB5C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7" y="1470611"/>
            <a:ext cx="7777018" cy="4286087"/>
          </a:xfrm>
        </p:spPr>
      </p:pic>
    </p:spTree>
    <p:extLst>
      <p:ext uri="{BB962C8B-B14F-4D97-AF65-F5344CB8AC3E}">
        <p14:creationId xmlns:p14="http://schemas.microsoft.com/office/powerpoint/2010/main" val="19483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E0D8-7099-4900-A53E-C6EE8367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Demo Video</a:t>
            </a:r>
            <a:endParaRPr lang="x-none" dirty="0"/>
          </a:p>
        </p:txBody>
      </p: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FE0E1A4B-EDC8-4146-A625-03CE1CE90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43920" y="1494321"/>
            <a:ext cx="7904163" cy="435133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152631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1E34-E519-457B-9B1A-932970F8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2" y="365127"/>
            <a:ext cx="9608127" cy="1325563"/>
          </a:xfrm>
        </p:spPr>
        <p:txBody>
          <a:bodyPr/>
          <a:lstStyle/>
          <a:p>
            <a:r>
              <a:rPr lang="en-US" b="1" dirty="0"/>
              <a:t>Research Methodology(Controller App)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BC65F-E063-4C20-9C9F-579A7134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00" y="1440872"/>
            <a:ext cx="7861800" cy="4332812"/>
          </a:xfrm>
        </p:spPr>
      </p:pic>
    </p:spTree>
    <p:extLst>
      <p:ext uri="{BB962C8B-B14F-4D97-AF65-F5344CB8AC3E}">
        <p14:creationId xmlns:p14="http://schemas.microsoft.com/office/powerpoint/2010/main" val="25171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5B3B-3E05-4313-BA3C-381E8D09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90" y="365127"/>
            <a:ext cx="9349509" cy="1325563"/>
          </a:xfrm>
        </p:spPr>
        <p:txBody>
          <a:bodyPr/>
          <a:lstStyle/>
          <a:p>
            <a:r>
              <a:rPr lang="en-US" b="1" dirty="0"/>
              <a:t>Research Methodology(Player App)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0E8F3-78F1-4863-BAEF-6967E2A5C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39" y="1690690"/>
            <a:ext cx="8597817" cy="3666401"/>
          </a:xfrm>
        </p:spPr>
      </p:pic>
    </p:spTree>
    <p:extLst>
      <p:ext uri="{BB962C8B-B14F-4D97-AF65-F5344CB8AC3E}">
        <p14:creationId xmlns:p14="http://schemas.microsoft.com/office/powerpoint/2010/main" val="172383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EBB6-8FDD-44F0-9C5E-3D19972E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746" y="-83127"/>
            <a:ext cx="8462818" cy="1325563"/>
          </a:xfrm>
        </p:spPr>
        <p:txBody>
          <a:bodyPr/>
          <a:lstStyle/>
          <a:p>
            <a:r>
              <a:rPr lang="en-US" dirty="0"/>
              <a:t>Demo Video(Board Marker)</a:t>
            </a:r>
          </a:p>
        </p:txBody>
      </p:sp>
      <p:pic>
        <p:nvPicPr>
          <p:cNvPr id="4" name="Sample Video Music">
            <a:hlinkClick r:id="" action="ppaction://media"/>
            <a:extLst>
              <a:ext uri="{FF2B5EF4-FFF2-40B4-BE49-F238E27FC236}">
                <a16:creationId xmlns:a16="http://schemas.microsoft.com/office/drawing/2014/main" id="{879D8E70-9A06-4CEF-9743-151D686193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172" y="1007485"/>
            <a:ext cx="9179646" cy="4843029"/>
          </a:xfrm>
        </p:spPr>
      </p:pic>
    </p:spTree>
    <p:extLst>
      <p:ext uri="{BB962C8B-B14F-4D97-AF65-F5344CB8AC3E}">
        <p14:creationId xmlns:p14="http://schemas.microsoft.com/office/powerpoint/2010/main" val="112662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87CC-DF0C-4A2F-BF80-787A6D09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549" y="-218"/>
            <a:ext cx="6689436" cy="1325563"/>
          </a:xfrm>
        </p:spPr>
        <p:txBody>
          <a:bodyPr/>
          <a:lstStyle/>
          <a:p>
            <a:r>
              <a:rPr lang="en-US" dirty="0"/>
              <a:t>Demo Video( Board marker )</a:t>
            </a:r>
          </a:p>
        </p:txBody>
      </p:sp>
      <p:pic>
        <p:nvPicPr>
          <p:cNvPr id="4" name="Web App Demo2">
            <a:hlinkClick r:id="" action="ppaction://media"/>
            <a:extLst>
              <a:ext uri="{FF2B5EF4-FFF2-40B4-BE49-F238E27FC236}">
                <a16:creationId xmlns:a16="http://schemas.microsoft.com/office/drawing/2014/main" id="{FDEA4E30-282A-4847-A0E4-E9E4B99E36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0244" y="1089151"/>
            <a:ext cx="9078046" cy="5106285"/>
          </a:xfrm>
        </p:spPr>
      </p:pic>
    </p:spTree>
    <p:extLst>
      <p:ext uri="{BB962C8B-B14F-4D97-AF65-F5344CB8AC3E}">
        <p14:creationId xmlns:p14="http://schemas.microsoft.com/office/powerpoint/2010/main" val="342734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208B0-73FB-4132-BE16-3A359D273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14" y="93563"/>
            <a:ext cx="5202371" cy="5202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926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3766D4-9866-4974-AE7D-6CF027FA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6325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0D7A1-760B-4F5C-BABF-84AFCB3B9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80" y="990495"/>
            <a:ext cx="3221039" cy="3408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34873D-D43E-4F81-A631-C776731FECF4}"/>
              </a:ext>
            </a:extLst>
          </p:cNvPr>
          <p:cNvGrpSpPr/>
          <p:nvPr/>
        </p:nvGrpSpPr>
        <p:grpSpPr>
          <a:xfrm>
            <a:off x="730001" y="1566313"/>
            <a:ext cx="5630835" cy="2288522"/>
            <a:chOff x="634465" y="1825625"/>
            <a:chExt cx="5630835" cy="22885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685" y="1825625"/>
              <a:ext cx="3054615" cy="22885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4465" y="2769831"/>
              <a:ext cx="273568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Storage Efficient 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08D2B-DE4A-4DC7-B16C-CD0D6CB35076}"/>
              </a:ext>
            </a:extLst>
          </p:cNvPr>
          <p:cNvGrpSpPr/>
          <p:nvPr/>
        </p:nvGrpSpPr>
        <p:grpSpPr>
          <a:xfrm>
            <a:off x="6710462" y="1546144"/>
            <a:ext cx="4437529" cy="2266623"/>
            <a:chOff x="6614924" y="1805454"/>
            <a:chExt cx="4437529" cy="22666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003" y="1805454"/>
              <a:ext cx="3153450" cy="22666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614924" y="2738710"/>
              <a:ext cx="1931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Complete LMS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A2C87E-4F67-487E-8A4F-EDE42B2C4B3E}"/>
              </a:ext>
            </a:extLst>
          </p:cNvPr>
          <p:cNvGrpSpPr/>
          <p:nvPr/>
        </p:nvGrpSpPr>
        <p:grpSpPr>
          <a:xfrm>
            <a:off x="740134" y="3935051"/>
            <a:ext cx="5451402" cy="1902384"/>
            <a:chOff x="644598" y="4194363"/>
            <a:chExt cx="5451402" cy="1902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25" y="4194363"/>
              <a:ext cx="2645375" cy="19023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44598" y="4875655"/>
              <a:ext cx="3092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Bandwidth Efficient System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FAE72-A3A5-4745-A906-198F81815D5F}"/>
              </a:ext>
            </a:extLst>
          </p:cNvPr>
          <p:cNvGrpSpPr/>
          <p:nvPr/>
        </p:nvGrpSpPr>
        <p:grpSpPr>
          <a:xfrm>
            <a:off x="6747283" y="3610523"/>
            <a:ext cx="4149435" cy="2629836"/>
            <a:chOff x="6651745" y="3869835"/>
            <a:chExt cx="4149435" cy="2629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147" y="3869835"/>
              <a:ext cx="2435033" cy="26298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651745" y="4875655"/>
              <a:ext cx="1632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Offline Player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724" cy="4351338"/>
          </a:xfrm>
        </p:spPr>
        <p:txBody>
          <a:bodyPr/>
          <a:lstStyle/>
          <a:p>
            <a:pPr lvl="0">
              <a:defRPr/>
            </a:pPr>
            <a:r>
              <a:rPr lang="en-GB" dirty="0"/>
              <a:t>Minimizing Resources.</a:t>
            </a:r>
          </a:p>
          <a:p>
            <a:pPr lvl="0">
              <a:defRPr/>
            </a:pPr>
            <a:r>
              <a:rPr lang="en-GB" dirty="0"/>
              <a:t>Difficulty in writing the notes as well as listening and understanding.</a:t>
            </a:r>
          </a:p>
          <a:p>
            <a:pPr lvl="0">
              <a:defRPr/>
            </a:pPr>
            <a:r>
              <a:rPr lang="en-GB" dirty="0"/>
              <a:t>Less bandwidth usage.</a:t>
            </a:r>
          </a:p>
          <a:p>
            <a:pPr lvl="0">
              <a:defRPr/>
            </a:pPr>
            <a:r>
              <a:rPr lang="en-GB" dirty="0"/>
              <a:t>Less storage.</a:t>
            </a:r>
          </a:p>
          <a:p>
            <a:pPr lvl="0">
              <a:defRPr/>
            </a:pPr>
            <a:r>
              <a:rPr lang="en-GB" dirty="0"/>
              <a:t>Play lectures without internet and more storage.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Mark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54840" y="1889051"/>
            <a:ext cx="2100472" cy="280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2068AA-DD6A-4C4E-B33A-9D02CD610B86}"/>
              </a:ext>
            </a:extLst>
          </p:cNvPr>
          <p:cNvGrpSpPr/>
          <p:nvPr/>
        </p:nvGrpSpPr>
        <p:grpSpPr>
          <a:xfrm>
            <a:off x="7347014" y="1490608"/>
            <a:ext cx="4275743" cy="3673365"/>
            <a:chOff x="7347012" y="1490606"/>
            <a:chExt cx="4275743" cy="36733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814" y="2568388"/>
              <a:ext cx="882224" cy="10396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972" y="4215386"/>
              <a:ext cx="896877" cy="892392"/>
            </a:xfrm>
            <a:prstGeom prst="rect">
              <a:avLst/>
            </a:prstGeom>
          </p:spPr>
        </p:pic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12" y="2777384"/>
              <a:ext cx="1167443" cy="8987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0126" y="1490606"/>
              <a:ext cx="1064846" cy="8744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12" y="4215386"/>
              <a:ext cx="1738282" cy="948585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H="1">
            <a:off x="8216153" y="2568388"/>
            <a:ext cx="42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1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254" y="1825625"/>
            <a:ext cx="9182636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3200" dirty="0">
                <a:solidFill>
                  <a:srgbClr val="103454"/>
                </a:solidFill>
              </a:rPr>
              <a:t>“To make a storage and bandwidth efficient system with a lecture player and learning management system for the students and the educational institutes.</a:t>
            </a:r>
            <a:r>
              <a:rPr lang="en-GB" sz="3200" dirty="0">
                <a:solidFill>
                  <a:srgbClr val="103454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6210D2-602A-4F3C-9BBA-CF6024EE9366}"/>
              </a:ext>
            </a:extLst>
          </p:cNvPr>
          <p:cNvGrpSpPr/>
          <p:nvPr/>
        </p:nvGrpSpPr>
        <p:grpSpPr>
          <a:xfrm>
            <a:off x="7080237" y="1450789"/>
            <a:ext cx="2775513" cy="2294425"/>
            <a:chOff x="7080235" y="1450787"/>
            <a:chExt cx="2775513" cy="2294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Industrial Present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0235" y="1450787"/>
              <a:ext cx="2550285" cy="1700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609724" y="3098881"/>
              <a:ext cx="2246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Industrial Presentations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390A3B-A6F4-477E-A18D-7D1F3C545288}"/>
              </a:ext>
            </a:extLst>
          </p:cNvPr>
          <p:cNvGrpSpPr/>
          <p:nvPr/>
        </p:nvGrpSpPr>
        <p:grpSpPr>
          <a:xfrm>
            <a:off x="2809329" y="3940303"/>
            <a:ext cx="2126418" cy="1995621"/>
            <a:chOff x="2809329" y="3940301"/>
            <a:chExt cx="2126418" cy="19956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 descr="Sketch Artist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329" y="3940301"/>
              <a:ext cx="1626289" cy="16262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90835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Sketch Artists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299B2-D14A-4FBE-B3F9-110AEAA27A6F}"/>
              </a:ext>
            </a:extLst>
          </p:cNvPr>
          <p:cNvGrpSpPr/>
          <p:nvPr/>
        </p:nvGrpSpPr>
        <p:grpSpPr>
          <a:xfrm>
            <a:off x="7633753" y="3955513"/>
            <a:ext cx="2221997" cy="2145301"/>
            <a:chOff x="7633751" y="3790621"/>
            <a:chExt cx="2221997" cy="21453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online educatio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3751" y="3790621"/>
              <a:ext cx="1776445" cy="17764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010836" y="5566590"/>
              <a:ext cx="184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Online Tutors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0CE4855-0E66-4E1B-B4B0-32102B50CC50}"/>
              </a:ext>
            </a:extLst>
          </p:cNvPr>
          <p:cNvGrpSpPr/>
          <p:nvPr/>
        </p:nvGrpSpPr>
        <p:grpSpPr>
          <a:xfrm>
            <a:off x="2820943" y="1397241"/>
            <a:ext cx="1874615" cy="2260503"/>
            <a:chOff x="2820941" y="1397239"/>
            <a:chExt cx="1874615" cy="22605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 descr="Educational Institutes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0941" y="1397239"/>
              <a:ext cx="1640899" cy="164089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850644" y="3011411"/>
              <a:ext cx="184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Educational Institutes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BB83E-A760-4097-AE8A-70DA2120BBDB}"/>
              </a:ext>
            </a:extLst>
          </p:cNvPr>
          <p:cNvGrpSpPr/>
          <p:nvPr/>
        </p:nvGrpSpPr>
        <p:grpSpPr>
          <a:xfrm>
            <a:off x="4392138" y="2635625"/>
            <a:ext cx="3193582" cy="1869216"/>
            <a:chOff x="4392138" y="2635625"/>
            <a:chExt cx="3193582" cy="1869216"/>
          </a:xfrm>
          <a:gradFill flip="none" rotWithShape="1">
            <a:gsLst>
              <a:gs pos="0">
                <a:srgbClr val="942EA8"/>
              </a:gs>
              <a:gs pos="45000">
                <a:srgbClr val="843CC7"/>
              </a:gs>
              <a:gs pos="100000">
                <a:srgbClr val="3A89CC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5254292" y="2883726"/>
              <a:ext cx="1535743" cy="15019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DBM</a:t>
              </a:r>
            </a:p>
            <a:p>
              <a:pPr algn="ctr"/>
              <a:r>
                <a:rPr lang="en-GB" sz="1200" b="1" dirty="0"/>
                <a:t>Applications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 rot="12707876">
              <a:off x="4488256" y="2635625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ight Arrow 16"/>
            <p:cNvSpPr/>
            <p:nvPr/>
          </p:nvSpPr>
          <p:spPr>
            <a:xfrm rot="19370552">
              <a:off x="6627417" y="266737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Arrow 17"/>
            <p:cNvSpPr/>
            <p:nvPr/>
          </p:nvSpPr>
          <p:spPr>
            <a:xfrm rot="8708792">
              <a:off x="4392138" y="4148931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Arrow 18"/>
            <p:cNvSpPr/>
            <p:nvPr/>
          </p:nvSpPr>
          <p:spPr>
            <a:xfrm rot="1861823">
              <a:off x="6680085" y="4202128"/>
              <a:ext cx="905635" cy="302713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4443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COMPARISON WITH EXISTING 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6499" y="1338606"/>
          <a:ext cx="11594965" cy="43613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{3C2FFA5D-87B4-456A-9821-1D502468CF0F}</a:tableStyleId>
              </a:tblPr>
              <a:tblGrid>
                <a:gridCol w="1146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179">
                  <a:extLst>
                    <a:ext uri="{9D8B030D-6E8A-4147-A177-3AD203B41FA5}">
                      <a16:colId xmlns:a16="http://schemas.microsoft.com/office/drawing/2014/main" val="1410391652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1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28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09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Initiative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 Space per sec</a:t>
                      </a:r>
                      <a:endParaRPr lang="en-GB" sz="20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Storage Efficiency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Encrypted format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Dedicated Player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Custom Content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Brandable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Free to Access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For Profit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Class Strength</a:t>
                      </a:r>
                      <a:endParaRPr lang="en-GB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Edx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793.6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US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300,000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Moodle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720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10,000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Coursera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750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Udemy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Udacity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790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✕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6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DBM</a:t>
                      </a:r>
                      <a:endParaRPr lang="en-GB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Calibri"/>
                          <a:cs typeface="Arial"/>
                        </a:rPr>
                        <a:t>14.5 KB</a:t>
                      </a: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✓</a:t>
                      </a:r>
                      <a:endParaRPr lang="en-GB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Unlimited</a:t>
                      </a:r>
                      <a:endParaRPr lang="en-GB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/>
                        <a:cs typeface="Arial"/>
                      </a:endParaRPr>
                    </a:p>
                  </a:txBody>
                  <a:tcPr marL="66061" marR="660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D468-3CE1-44D2-A606-7ACE849F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Controller Application</a:t>
            </a:r>
          </a:p>
          <a:p>
            <a:r>
              <a:rPr lang="en-US" sz="2400" dirty="0"/>
              <a:t>Teacher starts controller application.</a:t>
            </a:r>
          </a:p>
          <a:p>
            <a:r>
              <a:rPr lang="en-US" sz="2400" dirty="0"/>
              <a:t>Lecture starts recording.</a:t>
            </a:r>
          </a:p>
          <a:p>
            <a:r>
              <a:rPr lang="en-US" sz="2400" dirty="0"/>
              <a:t>Lecture ends and file stored in local pc.</a:t>
            </a:r>
          </a:p>
          <a:p>
            <a:r>
              <a:rPr lang="en-US" sz="2400" dirty="0"/>
              <a:t>Lecture file uploaded on server.</a:t>
            </a:r>
          </a:p>
          <a:p>
            <a:r>
              <a:rPr lang="en-US" sz="2400" dirty="0"/>
              <a:t>Lecture can be downloaded in offline player and can be played.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08C023-4D16-442D-91E5-667FBA04D067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Requirements/Success Scenarios</a:t>
            </a:r>
          </a:p>
        </p:txBody>
      </p:sp>
    </p:spTree>
    <p:extLst>
      <p:ext uri="{BB962C8B-B14F-4D97-AF65-F5344CB8AC3E}">
        <p14:creationId xmlns:p14="http://schemas.microsoft.com/office/powerpoint/2010/main" val="264012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D468-3CE1-44D2-A606-7ACE849F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Website</a:t>
            </a:r>
          </a:p>
          <a:p>
            <a:r>
              <a:rPr lang="en-US" sz="2400" dirty="0"/>
              <a:t>Users register to the website.</a:t>
            </a:r>
          </a:p>
          <a:p>
            <a:r>
              <a:rPr lang="en-US" sz="2400" dirty="0"/>
              <a:t>Users login to website.</a:t>
            </a:r>
          </a:p>
          <a:p>
            <a:r>
              <a:rPr lang="en-US" sz="2400" dirty="0"/>
              <a:t>Users add/view/delete course depending upon designation.</a:t>
            </a:r>
          </a:p>
          <a:p>
            <a:r>
              <a:rPr lang="en-US" sz="2400" dirty="0"/>
              <a:t>Users add/view/delete course content depending upon designation.</a:t>
            </a:r>
          </a:p>
          <a:p>
            <a:r>
              <a:rPr lang="en-US" sz="2400" dirty="0"/>
              <a:t>Course content includes assignments, announcements, lecture notes.</a:t>
            </a:r>
          </a:p>
          <a:p>
            <a:r>
              <a:rPr lang="en-US" sz="2400" dirty="0"/>
              <a:t>Users can play lectures that was recorded by teacher using controller application.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08C023-4D16-442D-91E5-667FBA04D067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Requirements/Success Scenarios</a:t>
            </a:r>
          </a:p>
        </p:txBody>
      </p:sp>
    </p:spTree>
    <p:extLst>
      <p:ext uri="{BB962C8B-B14F-4D97-AF65-F5344CB8AC3E}">
        <p14:creationId xmlns:p14="http://schemas.microsoft.com/office/powerpoint/2010/main" val="316408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8477</TotalTime>
  <Words>469</Words>
  <Application>Microsoft Office PowerPoint</Application>
  <PresentationFormat>Widescreen</PresentationFormat>
  <Paragraphs>161</Paragraphs>
  <Slides>25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Palatino Linotype</vt:lpstr>
      <vt:lpstr>Office Theme</vt:lpstr>
      <vt:lpstr>DIGITAL BOARD  MARKER(Storage Efficient System for Class Lectures) (Final Year Project)</vt:lpstr>
      <vt:lpstr>Demo Video</vt:lpstr>
      <vt:lpstr>PROJECT OVERVIEW</vt:lpstr>
      <vt:lpstr>MOTIVATION</vt:lpstr>
      <vt:lpstr>PROBLEM STATEMENT</vt:lpstr>
      <vt:lpstr>APPLICATION AREAS</vt:lpstr>
      <vt:lpstr>COMPARISON WITH EXISTING SYSTEMS</vt:lpstr>
      <vt:lpstr>PowerPoint Presentation</vt:lpstr>
      <vt:lpstr>PowerPoint Presentation</vt:lpstr>
      <vt:lpstr>Web APP Use Cases:</vt:lpstr>
      <vt:lpstr>Controller App Use Case</vt:lpstr>
      <vt:lpstr>Project Milestones</vt:lpstr>
      <vt:lpstr>Architecture Diagram</vt:lpstr>
      <vt:lpstr>Design Comparison</vt:lpstr>
      <vt:lpstr>Design Comparison</vt:lpstr>
      <vt:lpstr>Design Comparison</vt:lpstr>
      <vt:lpstr>Improvements based on feedback</vt:lpstr>
      <vt:lpstr>Technologies</vt:lpstr>
      <vt:lpstr>Research Methodology(Hardware)</vt:lpstr>
      <vt:lpstr>Research Methodology(Controller App)</vt:lpstr>
      <vt:lpstr>Research Methodology(Player App)</vt:lpstr>
      <vt:lpstr>Demo Video(Board Marker)</vt:lpstr>
      <vt:lpstr>Demo Video( Board marker )</vt:lpstr>
      <vt:lpstr>Thank You!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 J</cp:lastModifiedBy>
  <cp:revision>220</cp:revision>
  <dcterms:created xsi:type="dcterms:W3CDTF">2019-08-28T11:18:32Z</dcterms:created>
  <dcterms:modified xsi:type="dcterms:W3CDTF">2020-01-29T04:01:09Z</dcterms:modified>
</cp:coreProperties>
</file>